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034A-7F07-4099-A1F0-0D85D61D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6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9E3B-A3FE-4ADD-B5B9-C59043C8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82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CC5F-2817-429B-80FE-1CDF05D89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36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99308-9E96-4757-A463-D9D0580C7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97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A69EF-7B77-459A-A02D-98FA0AA4A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9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11E6-F527-4095-A003-C24C465FE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09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66A7-67FC-41E5-9ACB-BA1855584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4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2AB2-6404-41BB-B096-59C0818C0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97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86B0F-6070-4EBD-8D40-76D381A816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33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E63BC-1939-4030-B44F-CD0FF7802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3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74D3-7433-4A14-9B9D-7885D388A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4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85718-9925-4F30-9084-5FC0AB07A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785" y="196443"/>
            <a:ext cx="11898228" cy="6253878"/>
            <a:chOff x="139785" y="196443"/>
            <a:chExt cx="11898228" cy="6253878"/>
          </a:xfrm>
        </p:grpSpPr>
        <p:sp>
          <p:nvSpPr>
            <p:cNvPr id="95235" name="TextBox 2"/>
            <p:cNvSpPr txBox="1">
              <a:spLocks noChangeArrowheads="1"/>
            </p:cNvSpPr>
            <p:nvPr/>
          </p:nvSpPr>
          <p:spPr bwMode="auto">
            <a:xfrm>
              <a:off x="468939" y="196443"/>
              <a:ext cx="109440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ET-1 Overexpression in brain capillaries: Implications for vasoconstriction and reduce cerebral blood flow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AD and AD associated dementias </a:t>
              </a:r>
            </a:p>
          </p:txBody>
        </p:sp>
        <p:pic>
          <p:nvPicPr>
            <p:cNvPr id="95237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68" y="990601"/>
              <a:ext cx="5533062" cy="508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3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r="30910"/>
            <a:stretch>
              <a:fillRect/>
            </a:stretch>
          </p:blipFill>
          <p:spPr bwMode="auto">
            <a:xfrm>
              <a:off x="8650887" y="1523276"/>
              <a:ext cx="1061136" cy="175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39" name="TextBox 4"/>
            <p:cNvSpPr txBox="1">
              <a:spLocks noChangeArrowheads="1"/>
            </p:cNvSpPr>
            <p:nvPr/>
          </p:nvSpPr>
          <p:spPr bwMode="auto">
            <a:xfrm>
              <a:off x="6885472" y="3958268"/>
              <a:ext cx="726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ET-1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4859293" y="1571626"/>
              <a:ext cx="1439863" cy="4333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241" name="TextBox 7"/>
            <p:cNvSpPr txBox="1">
              <a:spLocks noChangeArrowheads="1"/>
            </p:cNvSpPr>
            <p:nvPr/>
          </p:nvSpPr>
          <p:spPr bwMode="auto">
            <a:xfrm>
              <a:off x="6283135" y="1384583"/>
              <a:ext cx="1668156" cy="52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Astrocyte end feet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depolarization </a:t>
              </a:r>
            </a:p>
          </p:txBody>
        </p:sp>
        <p:sp>
          <p:nvSpPr>
            <p:cNvPr id="95243" name="TextBox 10"/>
            <p:cNvSpPr txBox="1">
              <a:spLocks noChangeArrowheads="1"/>
            </p:cNvSpPr>
            <p:nvPr/>
          </p:nvSpPr>
          <p:spPr bwMode="auto">
            <a:xfrm>
              <a:off x="6452604" y="1992587"/>
              <a:ext cx="1430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Pericyte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toxicity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Pericyte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loss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ROS/ET-1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 flipH="1">
              <a:off x="2037736" y="4441360"/>
              <a:ext cx="1241573" cy="70948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245" name="TextBox 17"/>
            <p:cNvSpPr txBox="1">
              <a:spLocks noChangeArrowheads="1"/>
            </p:cNvSpPr>
            <p:nvPr/>
          </p:nvSpPr>
          <p:spPr bwMode="auto">
            <a:xfrm>
              <a:off x="139785" y="4990093"/>
              <a:ext cx="1934436" cy="52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Basement membrane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dysfunction </a:t>
              </a:r>
            </a:p>
          </p:txBody>
        </p:sp>
        <p:pic>
          <p:nvPicPr>
            <p:cNvPr id="95246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9389" y="4124412"/>
              <a:ext cx="1092169" cy="138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47" name="TextBox 21"/>
            <p:cNvSpPr txBox="1">
              <a:spLocks noChangeArrowheads="1"/>
            </p:cNvSpPr>
            <p:nvPr/>
          </p:nvSpPr>
          <p:spPr bwMode="auto">
            <a:xfrm>
              <a:off x="8591955" y="3800316"/>
              <a:ext cx="1500734" cy="31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Neuronal toxicity</a:t>
              </a:r>
            </a:p>
          </p:txBody>
        </p:sp>
        <p:sp>
          <p:nvSpPr>
            <p:cNvPr id="23" name="Right Arrow 22"/>
            <p:cNvSpPr/>
            <p:nvPr/>
          </p:nvSpPr>
          <p:spPr bwMode="auto">
            <a:xfrm rot="10800000">
              <a:off x="8187337" y="2196395"/>
              <a:ext cx="463550" cy="2730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/>
            <p:cNvCxnSpPr>
              <a:cxnSpLocks/>
            </p:cNvCxnSpPr>
            <p:nvPr/>
          </p:nvCxnSpPr>
          <p:spPr bwMode="auto">
            <a:xfrm>
              <a:off x="5920647" y="4131889"/>
              <a:ext cx="91443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Down Arrow 44"/>
            <p:cNvSpPr/>
            <p:nvPr/>
          </p:nvSpPr>
          <p:spPr bwMode="auto">
            <a:xfrm>
              <a:off x="9221769" y="3318926"/>
              <a:ext cx="227012" cy="400111"/>
            </a:xfrm>
            <a:prstGeom prst="down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251" name="TextBox 45"/>
            <p:cNvSpPr txBox="1">
              <a:spLocks noChangeArrowheads="1"/>
            </p:cNvSpPr>
            <p:nvPr/>
          </p:nvSpPr>
          <p:spPr bwMode="auto">
            <a:xfrm>
              <a:off x="8419112" y="6076881"/>
              <a:ext cx="1765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Neurodegeneration </a:t>
              </a:r>
            </a:p>
          </p:txBody>
        </p:sp>
        <p:sp>
          <p:nvSpPr>
            <p:cNvPr id="95253" name="TextBox 1"/>
            <p:cNvSpPr txBox="1">
              <a:spLocks noChangeArrowheads="1"/>
            </p:cNvSpPr>
            <p:nvPr/>
          </p:nvSpPr>
          <p:spPr bwMode="auto">
            <a:xfrm>
              <a:off x="9012552" y="5435740"/>
              <a:ext cx="725842" cy="279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Neuron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C162B2-DCEA-445E-B2F9-DA920264ED39}"/>
                </a:ext>
              </a:extLst>
            </p:cNvPr>
            <p:cNvSpPr txBox="1"/>
            <p:nvPr/>
          </p:nvSpPr>
          <p:spPr>
            <a:xfrm>
              <a:off x="3841191" y="3619714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VSMC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8613CA-33A9-4A79-BDD9-CEA7C49E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7622" y="4051801"/>
              <a:ext cx="521753" cy="329643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2C64158-1A83-4C0E-B30F-F2ACBBBD53EF}"/>
                </a:ext>
              </a:extLst>
            </p:cNvPr>
            <p:cNvCxnSpPr>
              <a:cxnSpLocks/>
              <a:stCxn id="95239" idx="2"/>
            </p:cNvCxnSpPr>
            <p:nvPr/>
          </p:nvCxnSpPr>
          <p:spPr>
            <a:xfrm>
              <a:off x="7248841" y="4358378"/>
              <a:ext cx="0" cy="198512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8E801C-6309-4B77-9969-048ADC815D3C}"/>
                </a:ext>
              </a:extLst>
            </p:cNvPr>
            <p:cNvCxnSpPr>
              <a:cxnSpLocks/>
            </p:cNvCxnSpPr>
            <p:nvPr/>
          </p:nvCxnSpPr>
          <p:spPr>
            <a:xfrm>
              <a:off x="3628498" y="6366573"/>
              <a:ext cx="362034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1A552BE-A188-4E8D-8821-DB0A8A42C57F}"/>
                </a:ext>
              </a:extLst>
            </p:cNvPr>
            <p:cNvCxnSpPr/>
            <p:nvPr/>
          </p:nvCxnSpPr>
          <p:spPr>
            <a:xfrm>
              <a:off x="3628498" y="4441360"/>
              <a:ext cx="0" cy="192521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AF3823B-8E98-40AD-AE5B-B71515E2F01B}"/>
                </a:ext>
              </a:extLst>
            </p:cNvPr>
            <p:cNvCxnSpPr/>
            <p:nvPr/>
          </p:nvCxnSpPr>
          <p:spPr>
            <a:xfrm>
              <a:off x="7020800" y="4367057"/>
              <a:ext cx="4560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DC8BD5E-F2A4-450E-8CC3-F548D0D78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8656" y="3175861"/>
              <a:ext cx="521753" cy="32964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B9C969-AA34-43AA-8B96-4A586058713B}"/>
                </a:ext>
              </a:extLst>
            </p:cNvPr>
            <p:cNvSpPr txBox="1"/>
            <p:nvPr/>
          </p:nvSpPr>
          <p:spPr>
            <a:xfrm>
              <a:off x="8829389" y="1037486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A-</a:t>
              </a: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β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3A2EDAE-213A-47DD-975E-16EB9CDC107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48841" y="3573535"/>
              <a:ext cx="0" cy="38473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8DD5069-29B1-4723-A6C1-3C184A8B1F5F}"/>
                </a:ext>
              </a:extLst>
            </p:cNvPr>
            <p:cNvCxnSpPr>
              <a:cxnSpLocks/>
            </p:cNvCxnSpPr>
            <p:nvPr/>
          </p:nvCxnSpPr>
          <p:spPr>
            <a:xfrm>
              <a:off x="4448795" y="3323154"/>
              <a:ext cx="2800046" cy="392635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2D71758-0F9C-42CE-A346-E36FA6BEA5BC}"/>
                </a:ext>
              </a:extLst>
            </p:cNvPr>
            <p:cNvSpPr txBox="1"/>
            <p:nvPr/>
          </p:nvSpPr>
          <p:spPr>
            <a:xfrm>
              <a:off x="5990130" y="4167618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ECE1/2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81DC188-89CA-4496-B4D7-AE963A641939}"/>
                </a:ext>
              </a:extLst>
            </p:cNvPr>
            <p:cNvSpPr txBox="1"/>
            <p:nvPr/>
          </p:nvSpPr>
          <p:spPr>
            <a:xfrm>
              <a:off x="6482094" y="2823838"/>
              <a:ext cx="18870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Dysr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Angiogenesis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Low CBF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Capillary constriction 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ED867DAA-73BB-42DD-A730-AE3D6EB949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5815" y="2227223"/>
              <a:ext cx="2075977" cy="1288858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ight Arrow 32"/>
            <p:cNvSpPr/>
            <p:nvPr/>
          </p:nvSpPr>
          <p:spPr bwMode="auto">
            <a:xfrm>
              <a:off x="10184339" y="6129130"/>
              <a:ext cx="463550" cy="2730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>
              <a:off x="9236726" y="5742587"/>
              <a:ext cx="227012" cy="309579"/>
            </a:xfrm>
            <a:prstGeom prst="downArrow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647889" y="6080989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AD/ADRD?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0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>
            <a:grpSpLocks/>
          </p:cNvGrpSpPr>
          <p:nvPr/>
        </p:nvGrpSpPr>
        <p:grpSpPr bwMode="auto">
          <a:xfrm>
            <a:off x="1743190" y="255154"/>
            <a:ext cx="8636000" cy="6237288"/>
            <a:chOff x="263525" y="88900"/>
            <a:chExt cx="8636000" cy="6237288"/>
          </a:xfrm>
        </p:grpSpPr>
        <p:sp>
          <p:nvSpPr>
            <p:cNvPr id="39" name="TextBox 27"/>
            <p:cNvSpPr txBox="1">
              <a:spLocks noChangeArrowheads="1"/>
            </p:cNvSpPr>
            <p:nvPr/>
          </p:nvSpPr>
          <p:spPr bwMode="auto">
            <a:xfrm>
              <a:off x="2060575" y="88900"/>
              <a:ext cx="5186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HCMV Infection of Human Vascular Pericytes </a:t>
              </a:r>
            </a:p>
          </p:txBody>
        </p:sp>
        <p:sp>
          <p:nvSpPr>
            <p:cNvPr id="40" name="Right Arrow 39">
              <a:extLst/>
            </p:cNvPr>
            <p:cNvSpPr/>
            <p:nvPr/>
          </p:nvSpPr>
          <p:spPr bwMode="auto">
            <a:xfrm rot="5400000">
              <a:off x="4087019" y="5026819"/>
              <a:ext cx="682625" cy="52228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TextBox 23"/>
            <p:cNvSpPr txBox="1">
              <a:spLocks noChangeArrowheads="1"/>
            </p:cNvSpPr>
            <p:nvPr/>
          </p:nvSpPr>
          <p:spPr bwMode="auto">
            <a:xfrm>
              <a:off x="3074988" y="5680075"/>
              <a:ext cx="3146425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           Induction of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proinflammatory cytokine  </a:t>
              </a:r>
            </a:p>
          </p:txBody>
        </p:sp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2816225" y="788988"/>
              <a:ext cx="3305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Lytic replication in Pericytes</a:t>
              </a:r>
            </a:p>
          </p:txBody>
        </p:sp>
        <p:sp>
          <p:nvSpPr>
            <p:cNvPr id="47" name="Right Arrow 46">
              <a:extLst/>
            </p:cNvPr>
            <p:cNvSpPr/>
            <p:nvPr/>
          </p:nvSpPr>
          <p:spPr bwMode="auto">
            <a:xfrm rot="5400000">
              <a:off x="4036219" y="1486694"/>
              <a:ext cx="760413" cy="52387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30"/>
            <a:stretch>
              <a:fillRect/>
            </a:stretch>
          </p:blipFill>
          <p:spPr bwMode="auto">
            <a:xfrm>
              <a:off x="2597150" y="2271713"/>
              <a:ext cx="3981450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>
              <a:extLst/>
            </p:cNvPr>
            <p:cNvSpPr/>
            <p:nvPr/>
          </p:nvSpPr>
          <p:spPr>
            <a:xfrm>
              <a:off x="4167188" y="3403600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>
              <a:extLst/>
            </p:cNvPr>
            <p:cNvSpPr/>
            <p:nvPr/>
          </p:nvSpPr>
          <p:spPr>
            <a:xfrm>
              <a:off x="4243388" y="3244850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Oval 50">
              <a:extLst/>
            </p:cNvPr>
            <p:cNvSpPr/>
            <p:nvPr/>
          </p:nvSpPr>
          <p:spPr>
            <a:xfrm>
              <a:off x="4305300" y="3341688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Oval 52">
              <a:extLst/>
            </p:cNvPr>
            <p:cNvSpPr/>
            <p:nvPr/>
          </p:nvSpPr>
          <p:spPr>
            <a:xfrm>
              <a:off x="4100513" y="3582988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Oval 53">
              <a:extLst/>
            </p:cNvPr>
            <p:cNvSpPr/>
            <p:nvPr/>
          </p:nvSpPr>
          <p:spPr>
            <a:xfrm>
              <a:off x="4229100" y="3883025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Oval 54">
              <a:extLst/>
            </p:cNvPr>
            <p:cNvSpPr/>
            <p:nvPr/>
          </p:nvSpPr>
          <p:spPr>
            <a:xfrm>
              <a:off x="4062413" y="3087688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Oval 57">
              <a:extLst/>
            </p:cNvPr>
            <p:cNvSpPr/>
            <p:nvPr/>
          </p:nvSpPr>
          <p:spPr>
            <a:xfrm>
              <a:off x="3810000" y="3122613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Oval 58">
              <a:extLst/>
            </p:cNvPr>
            <p:cNvSpPr/>
            <p:nvPr/>
          </p:nvSpPr>
          <p:spPr>
            <a:xfrm>
              <a:off x="3657600" y="3273425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Oval 59">
              <a:extLst/>
            </p:cNvPr>
            <p:cNvSpPr/>
            <p:nvPr/>
          </p:nvSpPr>
          <p:spPr>
            <a:xfrm>
              <a:off x="3429000" y="3157538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Oval 62">
              <a:extLst/>
            </p:cNvPr>
            <p:cNvSpPr/>
            <p:nvPr/>
          </p:nvSpPr>
          <p:spPr>
            <a:xfrm>
              <a:off x="3490913" y="3273425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Oval 63">
              <a:extLst/>
            </p:cNvPr>
            <p:cNvSpPr/>
            <p:nvPr/>
          </p:nvSpPr>
          <p:spPr>
            <a:xfrm>
              <a:off x="4152900" y="3757613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Oval 64">
              <a:extLst/>
            </p:cNvPr>
            <p:cNvSpPr/>
            <p:nvPr/>
          </p:nvSpPr>
          <p:spPr>
            <a:xfrm>
              <a:off x="4192588" y="2608263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Oval 66">
              <a:extLst/>
            </p:cNvPr>
            <p:cNvSpPr/>
            <p:nvPr/>
          </p:nvSpPr>
          <p:spPr>
            <a:xfrm>
              <a:off x="5105400" y="4068763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Oval 67">
              <a:extLst/>
            </p:cNvPr>
            <p:cNvSpPr/>
            <p:nvPr/>
          </p:nvSpPr>
          <p:spPr>
            <a:xfrm>
              <a:off x="3875088" y="3300413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Oval 68">
              <a:extLst/>
            </p:cNvPr>
            <p:cNvSpPr/>
            <p:nvPr/>
          </p:nvSpPr>
          <p:spPr>
            <a:xfrm>
              <a:off x="4614863" y="4267200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Oval 69">
              <a:extLst/>
            </p:cNvPr>
            <p:cNvSpPr/>
            <p:nvPr/>
          </p:nvSpPr>
          <p:spPr>
            <a:xfrm>
              <a:off x="4357688" y="4254500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70">
              <a:extLst/>
            </p:cNvPr>
            <p:cNvSpPr/>
            <p:nvPr/>
          </p:nvSpPr>
          <p:spPr>
            <a:xfrm>
              <a:off x="4305300" y="2859088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71">
              <a:extLst/>
            </p:cNvPr>
            <p:cNvSpPr/>
            <p:nvPr/>
          </p:nvSpPr>
          <p:spPr>
            <a:xfrm>
              <a:off x="4725988" y="2711450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Oval 72">
              <a:extLst/>
            </p:cNvPr>
            <p:cNvSpPr/>
            <p:nvPr/>
          </p:nvSpPr>
          <p:spPr>
            <a:xfrm>
              <a:off x="4930775" y="2909888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73">
              <a:extLst/>
            </p:cNvPr>
            <p:cNvSpPr/>
            <p:nvPr/>
          </p:nvSpPr>
          <p:spPr>
            <a:xfrm>
              <a:off x="4300538" y="4078288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74">
              <a:extLst/>
            </p:cNvPr>
            <p:cNvSpPr/>
            <p:nvPr/>
          </p:nvSpPr>
          <p:spPr>
            <a:xfrm>
              <a:off x="4764088" y="4252913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75">
              <a:extLst/>
            </p:cNvPr>
            <p:cNvSpPr/>
            <p:nvPr/>
          </p:nvSpPr>
          <p:spPr>
            <a:xfrm>
              <a:off x="4884738" y="4227513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Oval 76">
              <a:extLst/>
            </p:cNvPr>
            <p:cNvSpPr/>
            <p:nvPr/>
          </p:nvSpPr>
          <p:spPr>
            <a:xfrm>
              <a:off x="3614738" y="3124200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Oval 77">
              <a:extLst/>
            </p:cNvPr>
            <p:cNvSpPr/>
            <p:nvPr/>
          </p:nvSpPr>
          <p:spPr>
            <a:xfrm>
              <a:off x="5165725" y="3944938"/>
              <a:ext cx="76200" cy="71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78">
              <a:extLst/>
            </p:cNvPr>
            <p:cNvSpPr/>
            <p:nvPr/>
          </p:nvSpPr>
          <p:spPr>
            <a:xfrm>
              <a:off x="4968875" y="2746375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79">
              <a:extLst/>
            </p:cNvPr>
            <p:cNvSpPr/>
            <p:nvPr/>
          </p:nvSpPr>
          <p:spPr>
            <a:xfrm>
              <a:off x="5170488" y="2870200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80">
              <a:extLst/>
            </p:cNvPr>
            <p:cNvSpPr/>
            <p:nvPr/>
          </p:nvSpPr>
          <p:spPr>
            <a:xfrm>
              <a:off x="4508500" y="2632075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81">
              <a:extLst/>
            </p:cNvPr>
            <p:cNvSpPr/>
            <p:nvPr/>
          </p:nvSpPr>
          <p:spPr>
            <a:xfrm>
              <a:off x="5275263" y="3016250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82">
              <a:extLst/>
            </p:cNvPr>
            <p:cNvSpPr/>
            <p:nvPr/>
          </p:nvSpPr>
          <p:spPr>
            <a:xfrm>
              <a:off x="4627563" y="2870200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83">
              <a:extLst/>
            </p:cNvPr>
            <p:cNvSpPr/>
            <p:nvPr/>
          </p:nvSpPr>
          <p:spPr>
            <a:xfrm>
              <a:off x="4376738" y="3078163"/>
              <a:ext cx="76200" cy="698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84">
              <a:extLst/>
            </p:cNvPr>
            <p:cNvSpPr/>
            <p:nvPr/>
          </p:nvSpPr>
          <p:spPr>
            <a:xfrm>
              <a:off x="3213100" y="3190875"/>
              <a:ext cx="76200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TextBox 43"/>
            <p:cNvSpPr txBox="1">
              <a:spLocks noChangeArrowheads="1"/>
            </p:cNvSpPr>
            <p:nvPr/>
          </p:nvSpPr>
          <p:spPr bwMode="auto">
            <a:xfrm>
              <a:off x="684213" y="733425"/>
              <a:ext cx="14398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Brain pericytes </a:t>
              </a:r>
            </a:p>
          </p:txBody>
        </p:sp>
        <p:sp>
          <p:nvSpPr>
            <p:cNvPr id="87" name="TextBox 44"/>
            <p:cNvSpPr txBox="1">
              <a:spLocks noChangeArrowheads="1"/>
            </p:cNvSpPr>
            <p:nvPr/>
          </p:nvSpPr>
          <p:spPr bwMode="auto">
            <a:xfrm>
              <a:off x="576263" y="3905250"/>
              <a:ext cx="19764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Renal mesangial cells/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kidney pericytes </a:t>
              </a:r>
            </a:p>
          </p:txBody>
        </p:sp>
        <p:sp>
          <p:nvSpPr>
            <p:cNvPr id="88" name="TextBox 46"/>
            <p:cNvSpPr txBox="1">
              <a:spLocks noChangeArrowheads="1"/>
            </p:cNvSpPr>
            <p:nvPr/>
          </p:nvSpPr>
          <p:spPr bwMode="auto">
            <a:xfrm>
              <a:off x="6942138" y="758825"/>
              <a:ext cx="15779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Retinal pericytes </a:t>
              </a:r>
            </a:p>
          </p:txBody>
        </p:sp>
        <p:sp>
          <p:nvSpPr>
            <p:cNvPr id="89" name="TextBox 47"/>
            <p:cNvSpPr txBox="1">
              <a:spLocks noChangeArrowheads="1"/>
            </p:cNvSpPr>
            <p:nvPr/>
          </p:nvSpPr>
          <p:spPr bwMode="auto">
            <a:xfrm>
              <a:off x="6884988" y="4046538"/>
              <a:ext cx="17589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Placental pericytes </a:t>
              </a:r>
            </a:p>
          </p:txBody>
        </p:sp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5" t="28986" r="17181" b="40714"/>
            <a:stretch>
              <a:fillRect/>
            </a:stretch>
          </p:blipFill>
          <p:spPr bwMode="auto">
            <a:xfrm>
              <a:off x="274638" y="4421188"/>
              <a:ext cx="2362200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91" name="Object 5"/>
            <p:cNvGraphicFramePr>
              <a:graphicFrameLocks noChangeAspect="1"/>
            </p:cNvGraphicFramePr>
            <p:nvPr/>
          </p:nvGraphicFramePr>
          <p:xfrm>
            <a:off x="268288" y="1055688"/>
            <a:ext cx="2286000" cy="176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Image" r:id="rId5" imgW="8126984" imgH="6095238" progId="Photoshop.Image.8">
                    <p:embed/>
                  </p:oleObj>
                </mc:Choice>
                <mc:Fallback>
                  <p:oleObj name="Image" r:id="rId5" imgW="8126984" imgH="6095238" progId="Photoshop.Image.8">
                    <p:embed/>
                    <p:pic>
                      <p:nvPicPr>
                        <p:cNvPr id="9732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-1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288" y="1055688"/>
                          <a:ext cx="2286000" cy="1763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39" t="-1848" r="4539" b="15163"/>
            <a:stretch>
              <a:fillRect/>
            </a:stretch>
          </p:blipFill>
          <p:spPr bwMode="auto">
            <a:xfrm>
              <a:off x="6564313" y="1039813"/>
              <a:ext cx="2333625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2"/>
            <p:cNvSpPr txBox="1">
              <a:spLocks noChangeArrowheads="1"/>
            </p:cNvSpPr>
            <p:nvPr/>
          </p:nvSpPr>
          <p:spPr bwMode="auto">
            <a:xfrm>
              <a:off x="268288" y="2479675"/>
              <a:ext cx="1279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IFA 96h pp65</a:t>
              </a:r>
            </a:p>
          </p:txBody>
        </p:sp>
        <p:sp>
          <p:nvSpPr>
            <p:cNvPr id="94" name="TextBox 52"/>
            <p:cNvSpPr txBox="1">
              <a:spLocks noChangeArrowheads="1"/>
            </p:cNvSpPr>
            <p:nvPr/>
          </p:nvSpPr>
          <p:spPr bwMode="auto">
            <a:xfrm>
              <a:off x="268288" y="5865813"/>
              <a:ext cx="1279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IFA 96h pp65</a:t>
              </a:r>
            </a:p>
          </p:txBody>
        </p:sp>
        <p:sp>
          <p:nvSpPr>
            <p:cNvPr id="95" name="TextBox 53"/>
            <p:cNvSpPr txBox="1">
              <a:spLocks noChangeArrowheads="1"/>
            </p:cNvSpPr>
            <p:nvPr/>
          </p:nvSpPr>
          <p:spPr bwMode="auto">
            <a:xfrm>
              <a:off x="6680200" y="2509838"/>
              <a:ext cx="12811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IFA 96h pp65</a:t>
              </a:r>
            </a:p>
          </p:txBody>
        </p:sp>
        <p:pic>
          <p:nvPicPr>
            <p:cNvPr id="96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0" y="4360863"/>
              <a:ext cx="2238375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TextBox 52"/>
            <p:cNvSpPr txBox="1">
              <a:spLocks noChangeArrowheads="1"/>
            </p:cNvSpPr>
            <p:nvPr/>
          </p:nvSpPr>
          <p:spPr bwMode="auto">
            <a:xfrm>
              <a:off x="6638925" y="5857875"/>
              <a:ext cx="1279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IFA 96h pp65</a:t>
              </a:r>
            </a:p>
          </p:txBody>
        </p:sp>
        <p:sp>
          <p:nvSpPr>
            <p:cNvPr id="98" name="TextBox 80"/>
            <p:cNvSpPr txBox="1">
              <a:spLocks noChangeArrowheads="1"/>
            </p:cNvSpPr>
            <p:nvPr/>
          </p:nvSpPr>
          <p:spPr bwMode="auto">
            <a:xfrm>
              <a:off x="263525" y="1017588"/>
              <a:ext cx="4159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</a:rPr>
                <a:t>A.</a:t>
              </a:r>
            </a:p>
          </p:txBody>
        </p:sp>
        <p:sp>
          <p:nvSpPr>
            <p:cNvPr id="99" name="TextBox 80"/>
            <p:cNvSpPr txBox="1">
              <a:spLocks noChangeArrowheads="1"/>
            </p:cNvSpPr>
            <p:nvPr/>
          </p:nvSpPr>
          <p:spPr bwMode="auto">
            <a:xfrm>
              <a:off x="6680200" y="1069975"/>
              <a:ext cx="415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</a:rPr>
                <a:t>B.</a:t>
              </a:r>
            </a:p>
          </p:txBody>
        </p:sp>
        <p:sp>
          <p:nvSpPr>
            <p:cNvPr id="100" name="TextBox 80"/>
            <p:cNvSpPr txBox="1">
              <a:spLocks noChangeArrowheads="1"/>
            </p:cNvSpPr>
            <p:nvPr/>
          </p:nvSpPr>
          <p:spPr bwMode="auto">
            <a:xfrm>
              <a:off x="274638" y="4416425"/>
              <a:ext cx="415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</a:rPr>
                <a:t>C.</a:t>
              </a:r>
            </a:p>
          </p:txBody>
        </p:sp>
        <p:sp>
          <p:nvSpPr>
            <p:cNvPr id="101" name="TextBox 80"/>
            <p:cNvSpPr txBox="1">
              <a:spLocks noChangeArrowheads="1"/>
            </p:cNvSpPr>
            <p:nvPr/>
          </p:nvSpPr>
          <p:spPr bwMode="auto">
            <a:xfrm>
              <a:off x="6661150" y="4360863"/>
              <a:ext cx="4159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FF"/>
                  </a:solidFill>
                </a:rPr>
                <a:t>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4_Default Design</vt:lpstr>
      <vt:lpstr>Adobe Photoshop Image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Alcendor, Donald</dc:creator>
  <cp:lastModifiedBy>Alcendor, Donald</cp:lastModifiedBy>
  <cp:revision>2</cp:revision>
  <dcterms:created xsi:type="dcterms:W3CDTF">2020-11-20T19:10:36Z</dcterms:created>
  <dcterms:modified xsi:type="dcterms:W3CDTF">2020-11-20T19:28:20Z</dcterms:modified>
</cp:coreProperties>
</file>